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7"/>
  </p:notesMasterIdLst>
  <p:handoutMasterIdLst>
    <p:handoutMasterId r:id="rId8"/>
  </p:handoutMasterIdLst>
  <p:sldIdLst>
    <p:sldId id="373" r:id="rId5"/>
    <p:sldId id="374" r:id="rId6"/>
  </p:sldIdLst>
  <p:sldSz cx="9906000" cy="6858000" type="A4"/>
  <p:notesSz cx="9866313" cy="67357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20" userDrawn="1">
          <p15:clr>
            <a:srgbClr val="A4A3A4"/>
          </p15:clr>
        </p15:guide>
        <p15:guide id="2" pos="310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9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0" autoAdjust="0"/>
    <p:restoredTop sz="61781" autoAdjust="0"/>
  </p:normalViewPr>
  <p:slideViewPr>
    <p:cSldViewPr>
      <p:cViewPr>
        <p:scale>
          <a:sx n="52" d="100"/>
          <a:sy n="52" d="100"/>
        </p:scale>
        <p:origin x="-1590"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622" y="-108"/>
      </p:cViewPr>
      <p:guideLst>
        <p:guide orient="horz" pos="2120"/>
        <p:guide pos="310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 Ingesman Hansen" userId="ce7a71d5-4c6e-46ea-9dc4-99f5c6f57ac4" providerId="ADAL" clId="{D91EC7A3-4975-4BB3-80E4-C9F2387DEAC8}"/>
    <pc:docChg chg="modSld">
      <pc:chgData name="Filip Ingesman Hansen" userId="ce7a71d5-4c6e-46ea-9dc4-99f5c6f57ac4" providerId="ADAL" clId="{D91EC7A3-4975-4BB3-80E4-C9F2387DEAC8}" dt="2022-09-15T11:35:26.580" v="5" actId="20577"/>
      <pc:docMkLst>
        <pc:docMk/>
      </pc:docMkLst>
      <pc:sldChg chg="modNotesTx">
        <pc:chgData name="Filip Ingesman Hansen" userId="ce7a71d5-4c6e-46ea-9dc4-99f5c6f57ac4" providerId="ADAL" clId="{D91EC7A3-4975-4BB3-80E4-C9F2387DEAC8}" dt="2022-09-15T11:35:26.580" v="5" actId="20577"/>
        <pc:sldMkLst>
          <pc:docMk/>
          <pc:sldMk cId="3050089547" sldId="3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1"/>
            <a:ext cx="4276107" cy="337165"/>
          </a:xfrm>
          <a:prstGeom prst="rect">
            <a:avLst/>
          </a:prstGeom>
        </p:spPr>
        <p:txBody>
          <a:bodyPr vert="horz" lIns="91503" tIns="45751" rIns="91503" bIns="45751" rtlCol="0"/>
          <a:lstStyle>
            <a:lvl1pPr algn="l">
              <a:defRPr sz="1100"/>
            </a:lvl1pPr>
          </a:lstStyle>
          <a:p>
            <a:endParaRPr lang="da-DK"/>
          </a:p>
        </p:txBody>
      </p:sp>
      <p:sp>
        <p:nvSpPr>
          <p:cNvPr id="3" name="Pladsholder til dato 2"/>
          <p:cNvSpPr>
            <a:spLocks noGrp="1"/>
          </p:cNvSpPr>
          <p:nvPr>
            <p:ph type="dt" sz="quarter" idx="1"/>
          </p:nvPr>
        </p:nvSpPr>
        <p:spPr>
          <a:xfrm>
            <a:off x="5587857" y="1"/>
            <a:ext cx="4276106" cy="337165"/>
          </a:xfrm>
          <a:prstGeom prst="rect">
            <a:avLst/>
          </a:prstGeom>
        </p:spPr>
        <p:txBody>
          <a:bodyPr vert="horz" lIns="91503" tIns="45751" rIns="91503" bIns="45751" rtlCol="0"/>
          <a:lstStyle>
            <a:lvl1pPr algn="r">
              <a:defRPr sz="1100"/>
            </a:lvl1pPr>
          </a:lstStyle>
          <a:p>
            <a:fld id="{78EA9E73-177B-4357-9845-98241B5057C3}" type="datetimeFigureOut">
              <a:rPr lang="da-DK" smtClean="0"/>
              <a:pPr/>
              <a:t>20-09-2022</a:t>
            </a:fld>
            <a:endParaRPr lang="da-DK"/>
          </a:p>
        </p:txBody>
      </p:sp>
      <p:sp>
        <p:nvSpPr>
          <p:cNvPr id="4" name="Pladsholder til sidefod 3"/>
          <p:cNvSpPr>
            <a:spLocks noGrp="1"/>
          </p:cNvSpPr>
          <p:nvPr>
            <p:ph type="ftr" sz="quarter" idx="2"/>
          </p:nvPr>
        </p:nvSpPr>
        <p:spPr>
          <a:xfrm>
            <a:off x="2" y="6397521"/>
            <a:ext cx="4276107" cy="337165"/>
          </a:xfrm>
          <a:prstGeom prst="rect">
            <a:avLst/>
          </a:prstGeom>
        </p:spPr>
        <p:txBody>
          <a:bodyPr vert="horz" lIns="91503" tIns="45751" rIns="91503" bIns="45751" rtlCol="0" anchor="b"/>
          <a:lstStyle>
            <a:lvl1pPr algn="l">
              <a:defRPr sz="1100"/>
            </a:lvl1pPr>
          </a:lstStyle>
          <a:p>
            <a:endParaRPr lang="da-DK"/>
          </a:p>
        </p:txBody>
      </p:sp>
      <p:sp>
        <p:nvSpPr>
          <p:cNvPr id="5" name="Pladsholder til diasnummer 4"/>
          <p:cNvSpPr>
            <a:spLocks noGrp="1"/>
          </p:cNvSpPr>
          <p:nvPr>
            <p:ph type="sldNum" sz="quarter" idx="3"/>
          </p:nvPr>
        </p:nvSpPr>
        <p:spPr>
          <a:xfrm>
            <a:off x="5587857" y="6397521"/>
            <a:ext cx="4276106" cy="337165"/>
          </a:xfrm>
          <a:prstGeom prst="rect">
            <a:avLst/>
          </a:prstGeom>
        </p:spPr>
        <p:txBody>
          <a:bodyPr vert="horz" lIns="91503" tIns="45751" rIns="91503" bIns="45751" rtlCol="0" anchor="b"/>
          <a:lstStyle>
            <a:lvl1pPr algn="r">
              <a:defRPr sz="1100"/>
            </a:lvl1pPr>
          </a:lstStyle>
          <a:p>
            <a:fld id="{B50E04B2-CF11-4833-9E1A-BF607EEB97C3}" type="slidenum">
              <a:rPr lang="da-DK" smtClean="0"/>
              <a:pPr/>
              <a:t>‹nr.›</a:t>
            </a:fld>
            <a:endParaRPr lang="da-DK"/>
          </a:p>
        </p:txBody>
      </p:sp>
    </p:spTree>
    <p:extLst>
      <p:ext uri="{BB962C8B-B14F-4D97-AF65-F5344CB8AC3E}">
        <p14:creationId xmlns:p14="http://schemas.microsoft.com/office/powerpoint/2010/main" val="3104690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3" y="0"/>
            <a:ext cx="4275402" cy="336788"/>
          </a:xfrm>
          <a:prstGeom prst="rect">
            <a:avLst/>
          </a:prstGeom>
        </p:spPr>
        <p:txBody>
          <a:bodyPr vert="horz" lIns="91503" tIns="45751" rIns="91503" bIns="45751" rtlCol="0"/>
          <a:lstStyle>
            <a:lvl1pPr algn="l">
              <a:defRPr sz="1100"/>
            </a:lvl1pPr>
          </a:lstStyle>
          <a:p>
            <a:endParaRPr lang="da-DK" dirty="0"/>
          </a:p>
        </p:txBody>
      </p:sp>
      <p:sp>
        <p:nvSpPr>
          <p:cNvPr id="3" name="Pladsholder til dato 2"/>
          <p:cNvSpPr>
            <a:spLocks noGrp="1"/>
          </p:cNvSpPr>
          <p:nvPr>
            <p:ph type="dt" idx="1"/>
          </p:nvPr>
        </p:nvSpPr>
        <p:spPr>
          <a:xfrm>
            <a:off x="5588630" y="0"/>
            <a:ext cx="4275402" cy="336788"/>
          </a:xfrm>
          <a:prstGeom prst="rect">
            <a:avLst/>
          </a:prstGeom>
        </p:spPr>
        <p:txBody>
          <a:bodyPr vert="horz" lIns="91503" tIns="45751" rIns="91503" bIns="45751" rtlCol="0"/>
          <a:lstStyle>
            <a:lvl1pPr algn="r">
              <a:defRPr sz="1100"/>
            </a:lvl1pPr>
          </a:lstStyle>
          <a:p>
            <a:fld id="{93208AE4-3726-47FC-8A6A-6BC6CE9023E8}" type="datetimeFigureOut">
              <a:rPr lang="da-DK" smtClean="0"/>
              <a:pPr/>
              <a:t>20-09-2022</a:t>
            </a:fld>
            <a:endParaRPr lang="da-DK" dirty="0"/>
          </a:p>
        </p:txBody>
      </p:sp>
      <p:sp>
        <p:nvSpPr>
          <p:cNvPr id="4" name="Pladsholder til diasbillede 3"/>
          <p:cNvSpPr>
            <a:spLocks noGrp="1" noRot="1" noChangeAspect="1"/>
          </p:cNvSpPr>
          <p:nvPr>
            <p:ph type="sldImg" idx="2"/>
          </p:nvPr>
        </p:nvSpPr>
        <p:spPr>
          <a:xfrm>
            <a:off x="3108325" y="504825"/>
            <a:ext cx="3649663" cy="2527300"/>
          </a:xfrm>
          <a:prstGeom prst="rect">
            <a:avLst/>
          </a:prstGeom>
          <a:noFill/>
          <a:ln w="12700">
            <a:solidFill>
              <a:prstClr val="black"/>
            </a:solidFill>
          </a:ln>
        </p:spPr>
        <p:txBody>
          <a:bodyPr vert="horz" lIns="91503" tIns="45751" rIns="91503" bIns="45751" rtlCol="0" anchor="ctr"/>
          <a:lstStyle/>
          <a:p>
            <a:endParaRPr lang="da-DK" dirty="0"/>
          </a:p>
        </p:txBody>
      </p:sp>
      <p:sp>
        <p:nvSpPr>
          <p:cNvPr id="5" name="Pladsholder til noter 4"/>
          <p:cNvSpPr>
            <a:spLocks noGrp="1"/>
          </p:cNvSpPr>
          <p:nvPr>
            <p:ph type="body" sz="quarter" idx="3"/>
          </p:nvPr>
        </p:nvSpPr>
        <p:spPr>
          <a:xfrm>
            <a:off x="986632" y="3199489"/>
            <a:ext cx="7893050" cy="3031094"/>
          </a:xfrm>
          <a:prstGeom prst="rect">
            <a:avLst/>
          </a:prstGeom>
        </p:spPr>
        <p:txBody>
          <a:bodyPr vert="horz" lIns="91503" tIns="45751" rIns="91503" bIns="45751"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3" y="6397807"/>
            <a:ext cx="4275402" cy="336788"/>
          </a:xfrm>
          <a:prstGeom prst="rect">
            <a:avLst/>
          </a:prstGeom>
        </p:spPr>
        <p:txBody>
          <a:bodyPr vert="horz" lIns="91503" tIns="45751" rIns="91503" bIns="45751" rtlCol="0" anchor="b"/>
          <a:lstStyle>
            <a:lvl1pPr algn="l">
              <a:defRPr sz="1100"/>
            </a:lvl1pPr>
          </a:lstStyle>
          <a:p>
            <a:endParaRPr lang="da-DK" dirty="0"/>
          </a:p>
        </p:txBody>
      </p:sp>
      <p:sp>
        <p:nvSpPr>
          <p:cNvPr id="7" name="Pladsholder til diasnummer 6"/>
          <p:cNvSpPr>
            <a:spLocks noGrp="1"/>
          </p:cNvSpPr>
          <p:nvPr>
            <p:ph type="sldNum" sz="quarter" idx="5"/>
          </p:nvPr>
        </p:nvSpPr>
        <p:spPr>
          <a:xfrm>
            <a:off x="5588630" y="6397807"/>
            <a:ext cx="4275402" cy="336788"/>
          </a:xfrm>
          <a:prstGeom prst="rect">
            <a:avLst/>
          </a:prstGeom>
        </p:spPr>
        <p:txBody>
          <a:bodyPr vert="horz" lIns="91503" tIns="45751" rIns="91503" bIns="45751" rtlCol="0" anchor="b"/>
          <a:lstStyle>
            <a:lvl1pPr algn="r">
              <a:defRPr sz="1100"/>
            </a:lvl1pPr>
          </a:lstStyle>
          <a:p>
            <a:fld id="{1145E83A-E1A4-49B9-981A-A2E087C656C4}" type="slidenum">
              <a:rPr lang="da-DK" smtClean="0"/>
              <a:pPr/>
              <a:t>‹nr.›</a:t>
            </a:fld>
            <a:endParaRPr lang="da-DK" dirty="0"/>
          </a:p>
        </p:txBody>
      </p:sp>
    </p:spTree>
    <p:extLst>
      <p:ext uri="{BB962C8B-B14F-4D97-AF65-F5344CB8AC3E}">
        <p14:creationId xmlns:p14="http://schemas.microsoft.com/office/powerpoint/2010/main" val="321755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Nævne at Camilla (frivillig) også deltager. </a:t>
            </a:r>
          </a:p>
        </p:txBody>
      </p:sp>
      <p:sp>
        <p:nvSpPr>
          <p:cNvPr id="4" name="Pladsholder til slidenummer 3"/>
          <p:cNvSpPr>
            <a:spLocks noGrp="1"/>
          </p:cNvSpPr>
          <p:nvPr>
            <p:ph type="sldNum" sz="quarter" idx="5"/>
          </p:nvPr>
        </p:nvSpPr>
        <p:spPr/>
        <p:txBody>
          <a:bodyPr/>
          <a:lstStyle/>
          <a:p>
            <a:fld id="{1145E83A-E1A4-49B9-981A-A2E087C656C4}" type="slidenum">
              <a:rPr lang="da-DK" smtClean="0"/>
              <a:pPr/>
              <a:t>1</a:t>
            </a:fld>
            <a:endParaRPr lang="da-DK" dirty="0"/>
          </a:p>
        </p:txBody>
      </p:sp>
    </p:spTree>
    <p:extLst>
      <p:ext uri="{BB962C8B-B14F-4D97-AF65-F5344CB8AC3E}">
        <p14:creationId xmlns:p14="http://schemas.microsoft.com/office/powerpoint/2010/main" val="51137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fontScale="77500" lnSpcReduction="20000"/>
          </a:bodyPr>
          <a:lstStyle/>
          <a:p>
            <a:r>
              <a:rPr lang="da-DK" sz="1400" dirty="0">
                <a:latin typeface="Calibri" panose="020F0502020204030204" pitchFamily="34" charset="0"/>
                <a:ea typeface="Calibri" panose="020F0502020204030204" pitchFamily="34" charset="0"/>
              </a:rPr>
              <a:t>Projektets formål .</a:t>
            </a:r>
            <a:br>
              <a:rPr lang="da-DK" sz="1400" dirty="0">
                <a:latin typeface="Calibri" panose="020F0502020204030204" pitchFamily="34" charset="0"/>
                <a:ea typeface="Calibri" panose="020F0502020204030204" pitchFamily="34" charset="0"/>
              </a:rPr>
            </a:br>
            <a:r>
              <a:rPr lang="da-DK" sz="1400" dirty="0">
                <a:latin typeface="Calibri" panose="020F0502020204030204" pitchFamily="34" charset="0"/>
                <a:ea typeface="Calibri" panose="020F0502020204030204" pitchFamily="34" charset="0"/>
              </a:rPr>
              <a:t>Vi kunne se, at der var stor efterspørgsel efter frivillige og vi manglende frivillige. Samtidig var mange af de frivillige også pårørende. </a:t>
            </a:r>
          </a:p>
          <a:p>
            <a:r>
              <a:rPr lang="da-DK" sz="1400" dirty="0">
                <a:latin typeface="Calibri" panose="020F0502020204030204" pitchFamily="34" charset="0"/>
                <a:ea typeface="Calibri" panose="020F0502020204030204" pitchFamily="34" charset="0"/>
              </a:rPr>
              <a:t>Gennem ny frivilligstrategi at rekruttere og fastholde flere frivillige, men hvor det overvejende er frivillige med pårørendebaggrund, som vi målretter indsatserne.</a:t>
            </a:r>
          </a:p>
          <a:p>
            <a:r>
              <a:rPr lang="da-DK" sz="1400" dirty="0">
                <a:latin typeface="Calibri" panose="020F0502020204030204" pitchFamily="34" charset="0"/>
                <a:ea typeface="Calibri" panose="020F0502020204030204" pitchFamily="34" charset="0"/>
              </a:rPr>
              <a:t>Dette for både at kvalificere og optimere rådgivningen og samtidig udvikle den frivilliges forudsætninger for selv at kunne tage pårørendevilkåret på sig på en ny og bedre måde. Og hvor vi bruger rådgivningen og arbejdsfællesskabet som beskyttende faktor.</a:t>
            </a:r>
          </a:p>
          <a:p>
            <a:endParaRPr lang="da-DK" sz="1400" dirty="0"/>
          </a:p>
          <a:p>
            <a:r>
              <a:rPr lang="da-DK" sz="1400" dirty="0"/>
              <a:t>Rekruttering. Jobopslag ude. Synlighed. Skriver i øjenhøjde. </a:t>
            </a:r>
            <a:br>
              <a:rPr lang="da-DK" sz="1400" dirty="0"/>
            </a:br>
            <a:r>
              <a:rPr lang="da-DK" sz="1400" dirty="0"/>
              <a:t>Struktureret og systematiseret tilgang. </a:t>
            </a:r>
          </a:p>
          <a:p>
            <a:r>
              <a:rPr lang="da-DK" sz="1400" dirty="0"/>
              <a:t>Meget fleksible – møder den enkelte frivillige i øjenhøjde. </a:t>
            </a:r>
          </a:p>
          <a:p>
            <a:endParaRPr lang="da-DK" sz="1400" dirty="0"/>
          </a:p>
          <a:p>
            <a:r>
              <a:rPr lang="da-DK" sz="1400" dirty="0"/>
              <a:t>Fastholdelse. Kontaktperson – opfølgning. </a:t>
            </a:r>
          </a:p>
          <a:p>
            <a:r>
              <a:rPr lang="da-DK" sz="1400" dirty="0"/>
              <a:t>Stor forståelse ift. samlet livssituation. </a:t>
            </a:r>
          </a:p>
          <a:p>
            <a:r>
              <a:rPr lang="da-DK" sz="1400" dirty="0"/>
              <a:t>Udover 3 </a:t>
            </a:r>
            <a:r>
              <a:rPr lang="da-DK" sz="1400" dirty="0" err="1"/>
              <a:t>månederssamtaler</a:t>
            </a:r>
            <a:r>
              <a:rPr lang="da-DK" sz="1400" dirty="0"/>
              <a:t>. Gennemgang af frivillige på de månedlige teammøder. </a:t>
            </a:r>
          </a:p>
          <a:p>
            <a:r>
              <a:rPr lang="da-DK" sz="1400" dirty="0"/>
              <a:t>Inviterer dem ind til et meningsfuldt fællesskab med fokus på et meningsfuldt job. Læringsrum. </a:t>
            </a:r>
          </a:p>
          <a:p>
            <a:r>
              <a:rPr lang="da-DK" sz="1400" dirty="0"/>
              <a:t>Fastansatte fungerer som supervisor. </a:t>
            </a:r>
          </a:p>
          <a:p>
            <a:r>
              <a:rPr lang="da-DK" sz="1400" dirty="0"/>
              <a:t>Bruger mange ressourcer på supervision, netværksmøder (fagligt oplæg udover rådgivningen), introforløb x 2. Udviklingsmuligheder efter de 3 måneder. </a:t>
            </a:r>
          </a:p>
          <a:p>
            <a:r>
              <a:rPr lang="da-DK" sz="1400" dirty="0"/>
              <a:t>Kommunikere i et lukket rum. Til- og frameldinger. </a:t>
            </a:r>
          </a:p>
          <a:p>
            <a:r>
              <a:rPr lang="da-DK" sz="1400" dirty="0"/>
              <a:t>Frivillige motivation. Anerkend og synliggør den forskel den enkelte frivillige gør. Afstem </a:t>
            </a:r>
            <a:r>
              <a:rPr lang="da-DK" sz="1400" dirty="0" err="1"/>
              <a:t>forventinger</a:t>
            </a:r>
            <a:r>
              <a:rPr lang="da-DK" sz="1400" dirty="0"/>
              <a:t>. Tilbyd udvikling. Understøtte tilhørsforholdet og netværk. Inddragelse af de frivillige.  </a:t>
            </a:r>
          </a:p>
        </p:txBody>
      </p:sp>
      <p:sp>
        <p:nvSpPr>
          <p:cNvPr id="4" name="Pladsholder til slidenummer 3"/>
          <p:cNvSpPr>
            <a:spLocks noGrp="1"/>
          </p:cNvSpPr>
          <p:nvPr>
            <p:ph type="sldNum" sz="quarter" idx="5"/>
          </p:nvPr>
        </p:nvSpPr>
        <p:spPr/>
        <p:txBody>
          <a:bodyPr/>
          <a:lstStyle/>
          <a:p>
            <a:fld id="{1145E83A-E1A4-49B9-981A-A2E087C656C4}" type="slidenum">
              <a:rPr lang="da-DK" smtClean="0"/>
              <a:pPr/>
              <a:t>2</a:t>
            </a:fld>
            <a:endParaRPr lang="da-DK" dirty="0"/>
          </a:p>
        </p:txBody>
      </p:sp>
    </p:spTree>
    <p:extLst>
      <p:ext uri="{BB962C8B-B14F-4D97-AF65-F5344CB8AC3E}">
        <p14:creationId xmlns:p14="http://schemas.microsoft.com/office/powerpoint/2010/main" val="2793257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8"/>
            <a:ext cx="8420100" cy="1470025"/>
          </a:xfrm>
        </p:spPr>
        <p:txBody>
          <a:bodyPr/>
          <a:lstStyle/>
          <a:p>
            <a:r>
              <a:rPr lang="da-DK"/>
              <a:t>Klik for at redigere titeltypografien i masteren</a:t>
            </a:r>
          </a:p>
        </p:txBody>
      </p:sp>
      <p:sp>
        <p:nvSpPr>
          <p:cNvPr id="3" name="Und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da-DK" dirty="0"/>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3"/>
            <a:ext cx="8420100" cy="1362075"/>
          </a:xfrm>
        </p:spPr>
        <p:txBody>
          <a:bodyPr anchor="t"/>
          <a:lstStyle>
            <a:lvl1pPr algn="l">
              <a:defRPr sz="4000" b="1" cap="all"/>
            </a:lvl1pPr>
          </a:lstStyle>
          <a:p>
            <a:r>
              <a:rPr lang="da-DK"/>
              <a:t>Klik for at redigere titeltypografien i masteren</a:t>
            </a:r>
          </a:p>
        </p:txBody>
      </p:sp>
      <p:sp>
        <p:nvSpPr>
          <p:cNvPr id="3" name="Pladsholder til tekst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536575" y="2204864"/>
            <a:ext cx="4056385" cy="33843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5313040" y="2204864"/>
            <a:ext cx="4104457" cy="33843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7914084" cy="1143000"/>
          </a:xfrm>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atin typeface="Helvetica" pitchFamily="2" charset="0"/>
              </a:defRPr>
            </a:lvl1pPr>
          </a:lstStyle>
          <a:p>
            <a:r>
              <a:rPr lang="da-DK"/>
              <a:t>Klik for at redigere titeltypografien i masteren</a:t>
            </a:r>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a-DK"/>
              <a:t>Klik for at redigere titeltypografien i masteren</a:t>
            </a:r>
          </a:p>
        </p:txBody>
      </p:sp>
      <p:sp>
        <p:nvSpPr>
          <p:cNvPr id="3" name="Pladsholder til billed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da-DK" dirty="0"/>
          </a:p>
        </p:txBody>
      </p:sp>
      <p:sp>
        <p:nvSpPr>
          <p:cNvPr id="4" name="Pladsholder til tekst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hyperlink" Target="http://www.sind.dk/"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kstboks 9"/>
          <p:cNvSpPr txBox="1"/>
          <p:nvPr/>
        </p:nvSpPr>
        <p:spPr>
          <a:xfrm>
            <a:off x="0" y="5805264"/>
            <a:ext cx="9906000" cy="1090800"/>
          </a:xfrm>
          <a:prstGeom prst="rect">
            <a:avLst/>
          </a:prstGeom>
          <a:solidFill>
            <a:srgbClr val="B3D9F2"/>
          </a:solidFill>
        </p:spPr>
        <p:txBody>
          <a:bodyPr wrap="square" rtlCol="0">
            <a:spAutoFit/>
          </a:bodyPr>
          <a:lstStyle/>
          <a:p>
            <a:endParaRPr lang="da-DK" dirty="0"/>
          </a:p>
        </p:txBody>
      </p:sp>
      <p:sp>
        <p:nvSpPr>
          <p:cNvPr id="2" name="Pladsholder til titel 1"/>
          <p:cNvSpPr>
            <a:spLocks noGrp="1"/>
          </p:cNvSpPr>
          <p:nvPr>
            <p:ph type="title"/>
          </p:nvPr>
        </p:nvSpPr>
        <p:spPr>
          <a:xfrm>
            <a:off x="495300" y="884238"/>
            <a:ext cx="8915400" cy="1143000"/>
          </a:xfrm>
          <a:prstGeom prst="rect">
            <a:avLst/>
          </a:prstGeom>
        </p:spPr>
        <p:txBody>
          <a:bodyPr vert="horz" lIns="91440" tIns="45720" rIns="91440" bIns="45720" rtlCol="0" anchor="ctr">
            <a:noAutofit/>
          </a:bodyPr>
          <a:lstStyle/>
          <a:p>
            <a:r>
              <a:rPr lang="da-DK" dirty="0"/>
              <a:t>Klik for at redigere titeltypografi i masteren</a:t>
            </a:r>
          </a:p>
        </p:txBody>
      </p:sp>
      <p:sp>
        <p:nvSpPr>
          <p:cNvPr id="3" name="Pladsholder til tekst 2"/>
          <p:cNvSpPr>
            <a:spLocks noGrp="1"/>
          </p:cNvSpPr>
          <p:nvPr>
            <p:ph type="body" idx="1"/>
          </p:nvPr>
        </p:nvSpPr>
        <p:spPr>
          <a:xfrm>
            <a:off x="495300" y="2132856"/>
            <a:ext cx="8915400" cy="3528392"/>
          </a:xfrm>
          <a:prstGeom prst="rect">
            <a:avLst/>
          </a:prstGeom>
        </p:spPr>
        <p:txBody>
          <a:bodyPr vert="horz" lIns="91440" tIns="45720" rIns="91440" bIns="45720"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7410" name="Picture 2" descr="Forside | Sind.dk">
            <a:hlinkClick r:id="rId10"/>
          </p:cNvPr>
          <p:cNvPicPr>
            <a:picLocks noChangeAspect="1" noChangeArrowheads="1"/>
          </p:cNvPicPr>
          <p:nvPr/>
        </p:nvPicPr>
        <p:blipFill>
          <a:blip r:embed="rId11"/>
          <a:srcRect/>
          <a:stretch>
            <a:fillRect/>
          </a:stretch>
        </p:blipFill>
        <p:spPr bwMode="auto">
          <a:xfrm>
            <a:off x="155575" y="-136525"/>
            <a:ext cx="11113" cy="11112"/>
          </a:xfrm>
          <a:prstGeom prst="rect">
            <a:avLst/>
          </a:prstGeom>
          <a:noFill/>
        </p:spPr>
      </p:pic>
      <p:pic>
        <p:nvPicPr>
          <p:cNvPr id="17412" name="Picture 4" descr="Forside | Sind.dk">
            <a:hlinkClick r:id="rId10"/>
          </p:cNvPr>
          <p:cNvPicPr>
            <a:picLocks noChangeAspect="1" noChangeArrowheads="1"/>
          </p:cNvPicPr>
          <p:nvPr/>
        </p:nvPicPr>
        <p:blipFill>
          <a:blip r:embed="rId11"/>
          <a:srcRect/>
          <a:stretch>
            <a:fillRect/>
          </a:stretch>
        </p:blipFill>
        <p:spPr bwMode="auto">
          <a:xfrm>
            <a:off x="155575" y="-136525"/>
            <a:ext cx="11113" cy="11112"/>
          </a:xfrm>
          <a:prstGeom prst="rect">
            <a:avLst/>
          </a:prstGeom>
          <a:noFill/>
        </p:spPr>
      </p:pic>
      <p:sp>
        <p:nvSpPr>
          <p:cNvPr id="15" name="Tekstboks 14"/>
          <p:cNvSpPr txBox="1"/>
          <p:nvPr/>
        </p:nvSpPr>
        <p:spPr>
          <a:xfrm>
            <a:off x="488504" y="5949280"/>
            <a:ext cx="8928992" cy="600164"/>
          </a:xfrm>
          <a:prstGeom prst="rect">
            <a:avLst/>
          </a:prstGeom>
          <a:noFill/>
        </p:spPr>
        <p:txBody>
          <a:bodyPr wrap="square" rtlCol="0">
            <a:spAutoFit/>
          </a:bodyPr>
          <a:lstStyle/>
          <a:p>
            <a:pPr algn="ctr"/>
            <a:endParaRPr lang="da-DK" sz="1500" b="0" i="0" baseline="0" dirty="0">
              <a:solidFill>
                <a:schemeClr val="bg1"/>
              </a:solidFill>
              <a:latin typeface="Helvetica" pitchFamily="2" charset="0"/>
              <a:cs typeface="Times New Roman" panose="02020603050405020304" pitchFamily="18" charset="0"/>
            </a:endParaRPr>
          </a:p>
          <a:p>
            <a:pPr algn="ctr"/>
            <a:r>
              <a:rPr lang="da-DK" sz="1500" b="0" i="0" baseline="0" dirty="0">
                <a:solidFill>
                  <a:schemeClr val="bg1"/>
                </a:solidFill>
                <a:latin typeface="Helvetica" pitchFamily="2" charset="0"/>
                <a:cs typeface="Times New Roman" panose="02020603050405020304" pitchFamily="18" charset="0"/>
              </a:rPr>
              <a:t>www.sindraadgivning.dk  I  Gjellerupvej 84A, 8230 Åbyhøj I  </a:t>
            </a:r>
            <a:r>
              <a:rPr lang="da-DK" sz="1500" b="0" i="0" baseline="0" dirty="0" err="1">
                <a:solidFill>
                  <a:schemeClr val="bg1"/>
                </a:solidFill>
                <a:latin typeface="Helvetica" pitchFamily="2" charset="0"/>
                <a:cs typeface="Times New Roman" panose="02020603050405020304" pitchFamily="18" charset="0"/>
              </a:rPr>
              <a:t>kontakt@sindraadgivning.dk</a:t>
            </a:r>
            <a:r>
              <a:rPr lang="da-DK" dirty="0"/>
              <a:t> </a:t>
            </a:r>
          </a:p>
        </p:txBody>
      </p:sp>
      <p:pic>
        <p:nvPicPr>
          <p:cNvPr id="7" name="Billede 6">
            <a:extLst>
              <a:ext uri="{FF2B5EF4-FFF2-40B4-BE49-F238E27FC236}">
                <a16:creationId xmlns:a16="http://schemas.microsoft.com/office/drawing/2014/main" xmlns="" id="{1EE03A5B-CEDA-8249-9F8B-47D06E83C3F9}"/>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25408" y="136522"/>
            <a:ext cx="903856" cy="1030288"/>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7" r:id="rId8"/>
  </p:sldLayoutIdLst>
  <p:hf hdr="0"/>
  <p:txStyles>
    <p:titleStyle>
      <a:lvl1pPr algn="l" defTabSz="914400" rtl="0" eaLnBrk="1" latinLnBrk="0" hangingPunct="1">
        <a:spcBef>
          <a:spcPct val="0"/>
        </a:spcBef>
        <a:buNone/>
        <a:defRPr sz="4000" kern="1200" baseline="0">
          <a:solidFill>
            <a:schemeClr val="tx1"/>
          </a:solidFill>
          <a:latin typeface="+mj-lt"/>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2500" kern="1200" baseline="0">
          <a:solidFill>
            <a:schemeClr val="tx1"/>
          </a:solidFill>
          <a:latin typeface="Helvetica" pitchFamily="2"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500" kern="1200" baseline="0">
          <a:solidFill>
            <a:schemeClr val="tx1"/>
          </a:solidFill>
          <a:latin typeface="Helvetica" pitchFamily="2"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500" kern="1200" baseline="0">
          <a:solidFill>
            <a:schemeClr val="tx1"/>
          </a:solidFill>
          <a:latin typeface="Helvetica" pitchFamily="2"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2500" kern="1200" baseline="0">
          <a:solidFill>
            <a:schemeClr val="tx1"/>
          </a:solidFill>
          <a:latin typeface="Helvetica" pitchFamily="2"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2500" kern="1200" baseline="0">
          <a:solidFill>
            <a:schemeClr val="tx1"/>
          </a:solidFill>
          <a:latin typeface="Helvetica" pitchFamily="2"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a:xfrm>
            <a:off x="662120" y="1916832"/>
            <a:ext cx="8420100" cy="2391643"/>
          </a:xfrm>
        </p:spPr>
        <p:txBody>
          <a:bodyPr/>
          <a:lstStyle/>
          <a:p>
            <a:r>
              <a:rPr lang="da-DK" sz="4400" dirty="0"/>
              <a:t>TRYG projekt – flere frivillige med inklusion af pårørende</a:t>
            </a:r>
            <a:r>
              <a:rPr lang="da-DK" dirty="0"/>
              <a:t/>
            </a:r>
            <a:br>
              <a:rPr lang="da-DK" dirty="0"/>
            </a:br>
            <a:r>
              <a:rPr lang="da-DK" sz="1200" dirty="0"/>
              <a:t/>
            </a:r>
            <a:br>
              <a:rPr lang="da-DK" sz="1200" dirty="0"/>
            </a:br>
            <a:r>
              <a:rPr lang="da-DK" sz="2600" dirty="0"/>
              <a:t>Ved Filip Ingesman Hansen og Julie Krarup, SIND Rådgivning </a:t>
            </a:r>
          </a:p>
        </p:txBody>
      </p:sp>
    </p:spTree>
    <p:extLst>
      <p:ext uri="{BB962C8B-B14F-4D97-AF65-F5344CB8AC3E}">
        <p14:creationId xmlns:p14="http://schemas.microsoft.com/office/powerpoint/2010/main" val="227206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7880543-1960-4D53-05F5-1629F8385CA5}"/>
              </a:ext>
            </a:extLst>
          </p:cNvPr>
          <p:cNvSpPr>
            <a:spLocks noGrp="1"/>
          </p:cNvSpPr>
          <p:nvPr>
            <p:ph type="title"/>
          </p:nvPr>
        </p:nvSpPr>
        <p:spPr/>
        <p:txBody>
          <a:bodyPr/>
          <a:lstStyle/>
          <a:p>
            <a:r>
              <a:rPr lang="da-DK" dirty="0"/>
              <a:t>TRYG projekt – flere frivillige med inklusion af pårørende</a:t>
            </a:r>
          </a:p>
        </p:txBody>
      </p:sp>
      <p:sp>
        <p:nvSpPr>
          <p:cNvPr id="3" name="Pladsholder til indhold 2">
            <a:extLst>
              <a:ext uri="{FF2B5EF4-FFF2-40B4-BE49-F238E27FC236}">
                <a16:creationId xmlns:a16="http://schemas.microsoft.com/office/drawing/2014/main" xmlns="" id="{41E1596D-DDBA-946A-8B1F-D7FFE42BCF9A}"/>
              </a:ext>
            </a:extLst>
          </p:cNvPr>
          <p:cNvSpPr>
            <a:spLocks noGrp="1"/>
          </p:cNvSpPr>
          <p:nvPr>
            <p:ph idx="1"/>
          </p:nvPr>
        </p:nvSpPr>
        <p:spPr/>
        <p:txBody>
          <a:bodyPr>
            <a:normAutofit/>
          </a:bodyPr>
          <a:lstStyle/>
          <a:p>
            <a:r>
              <a:rPr lang="da-DK" dirty="0"/>
              <a:t>Projektets formål, herunder ny frivilligstrategi. </a:t>
            </a:r>
          </a:p>
          <a:p>
            <a:r>
              <a:rPr lang="da-DK" dirty="0"/>
              <a:t>Måltal: 30 nye frivillige, hvor 70% selv er pårørende.</a:t>
            </a:r>
          </a:p>
          <a:p>
            <a:r>
              <a:rPr lang="da-DK" dirty="0"/>
              <a:t>Rekruttering. </a:t>
            </a:r>
          </a:p>
          <a:p>
            <a:r>
              <a:rPr lang="da-DK" dirty="0"/>
              <a:t>Fastholdelse. </a:t>
            </a:r>
          </a:p>
          <a:p>
            <a:pPr marL="0" indent="0">
              <a:buNone/>
            </a:pPr>
            <a:endParaRPr lang="da-DK" dirty="0"/>
          </a:p>
          <a:p>
            <a:endParaRPr lang="da-DK" dirty="0"/>
          </a:p>
        </p:txBody>
      </p:sp>
    </p:spTree>
    <p:extLst>
      <p:ext uri="{BB962C8B-B14F-4D97-AF65-F5344CB8AC3E}">
        <p14:creationId xmlns:p14="http://schemas.microsoft.com/office/powerpoint/2010/main" val="3050089547"/>
      </p:ext>
    </p:extLst>
  </p:cSld>
  <p:clrMapOvr>
    <a:masterClrMapping/>
  </p:clrMapOvr>
</p:sld>
</file>

<file path=ppt/theme/theme1.xml><?xml version="1.0" encoding="utf-8"?>
<a:theme xmlns:a="http://schemas.openxmlformats.org/drawingml/2006/main" name="Kontortema">
  <a:themeElements>
    <a:clrScheme name="Brugerdefineret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owerpointSkabelonRådgivning" id="{A9056B6C-BDD3-264E-AE8B-7B267CDE8930}" vid="{6348792D-A726-9A4D-8556-96FACD0F21DE}"/>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95EC698B1685B4DBD7D8860469661A2" ma:contentTypeVersion="0" ma:contentTypeDescription="Opret et nyt dokument." ma:contentTypeScope="" ma:versionID="e59a3d90c761b86853ee378cedff91e8">
  <xsd:schema xmlns:xsd="http://www.w3.org/2001/XMLSchema" xmlns:xs="http://www.w3.org/2001/XMLSchema" xmlns:p="http://schemas.microsoft.com/office/2006/metadata/properties" targetNamespace="http://schemas.microsoft.com/office/2006/metadata/properties" ma:root="true" ma:fieldsID="1ffb0c6b81155c29132853602cea6b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B639D-3839-4C71-B216-19AFE836EFE7}">
  <ds:schemaRefs>
    <ds:schemaRef ds:uri="http://schemas.microsoft.com/sharepoint/v3/contenttype/forms"/>
  </ds:schemaRefs>
</ds:datastoreItem>
</file>

<file path=customXml/itemProps2.xml><?xml version="1.0" encoding="utf-8"?>
<ds:datastoreItem xmlns:ds="http://schemas.openxmlformats.org/officeDocument/2006/customXml" ds:itemID="{C6EB5960-B10D-48A6-A318-AA0C7D5E1CCE}">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450518DF-73DD-480D-803E-88E5AC073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PowerpointSkabelonRådgivning (1)</Template>
  <TotalTime>53</TotalTime>
  <Words>56</Words>
  <Application>Microsoft Office PowerPoint</Application>
  <PresentationFormat>A4 (210 x 297 mm)</PresentationFormat>
  <Paragraphs>24</Paragraphs>
  <Slides>2</Slides>
  <Notes>2</Notes>
  <HiddenSlides>0</HiddenSlides>
  <MMClips>0</MMClips>
  <ScaleCrop>false</ScaleCrop>
  <HeadingPairs>
    <vt:vector size="4" baseType="variant">
      <vt:variant>
        <vt:lpstr>Tema</vt:lpstr>
      </vt:variant>
      <vt:variant>
        <vt:i4>1</vt:i4>
      </vt:variant>
      <vt:variant>
        <vt:lpstr>Diastitler</vt:lpstr>
      </vt:variant>
      <vt:variant>
        <vt:i4>2</vt:i4>
      </vt:variant>
    </vt:vector>
  </HeadingPairs>
  <TitlesOfParts>
    <vt:vector size="3" baseType="lpstr">
      <vt:lpstr>Kontortema</vt:lpstr>
      <vt:lpstr>TRYG projekt – flere frivillige med inklusion af pårørende  Ved Filip Ingesman Hansen og Julie Krarup, SIND Rådgivning </vt:lpstr>
      <vt:lpstr>TRYG projekt – flere frivillige med inklusion af pårørende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SINDs konference for frivillige d. 24. september 2022 Ved SIND Rådgivning</dc:title>
  <dc:creator>Filip Ingesman Hansen</dc:creator>
  <cp:lastModifiedBy>Helene Kemp</cp:lastModifiedBy>
  <cp:revision>10</cp:revision>
  <cp:lastPrinted>2022-09-19T12:26:37Z</cp:lastPrinted>
  <dcterms:created xsi:type="dcterms:W3CDTF">2022-09-15T11:06:08Z</dcterms:created>
  <dcterms:modified xsi:type="dcterms:W3CDTF">2022-09-20T12:45:50Z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0x010100895EC698B1685B4DBD7D8860469661A2</vt:lpwstr>
  </property>
</Properties>
</file>